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2"/>
  </p:notesMasterIdLst>
  <p:sldIdLst>
    <p:sldId id="270" r:id="rId5"/>
    <p:sldId id="256" r:id="rId6"/>
    <p:sldId id="271" r:id="rId7"/>
    <p:sldId id="272" r:id="rId8"/>
    <p:sldId id="273" r:id="rId9"/>
    <p:sldId id="274" r:id="rId10"/>
    <p:sldId id="277" r:id="rId11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DB16A-EAE9-460C-999F-5786EC138850}" v="11" dt="2019-09-05T15:07:19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84243" autoAdjust="0"/>
  </p:normalViewPr>
  <p:slideViewPr>
    <p:cSldViewPr snapToGrid="0">
      <p:cViewPr varScale="1">
        <p:scale>
          <a:sx n="83" d="100"/>
          <a:sy n="83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tman, Rosemary@DWR" userId="984f44d5-4180-46ad-9b77-e367b17d9727" providerId="ADAL" clId="{4845DDA0-C5E2-40D8-B655-728FCC7913AF}"/>
    <pc:docChg chg="custSel addSld delSld modSld">
      <pc:chgData name="Hartman, Rosemary@DWR" userId="984f44d5-4180-46ad-9b77-e367b17d9727" providerId="ADAL" clId="{4845DDA0-C5E2-40D8-B655-728FCC7913AF}" dt="2019-09-05T15:08:47.736" v="164" actId="2696"/>
      <pc:docMkLst>
        <pc:docMk/>
      </pc:docMkLst>
      <pc:sldChg chg="addSp delSp modSp">
        <pc:chgData name="Hartman, Rosemary@DWR" userId="984f44d5-4180-46ad-9b77-e367b17d9727" providerId="ADAL" clId="{4845DDA0-C5E2-40D8-B655-728FCC7913AF}" dt="2019-09-05T15:00:50.447" v="69" actId="1076"/>
        <pc:sldMkLst>
          <pc:docMk/>
          <pc:sldMk cId="532555148" sldId="274"/>
        </pc:sldMkLst>
        <pc:spChg chg="mod">
          <ac:chgData name="Hartman, Rosemary@DWR" userId="984f44d5-4180-46ad-9b77-e367b17d9727" providerId="ADAL" clId="{4845DDA0-C5E2-40D8-B655-728FCC7913AF}" dt="2019-09-05T14:59:54.754" v="36" actId="20577"/>
          <ac:spMkLst>
            <pc:docMk/>
            <pc:sldMk cId="532555148" sldId="274"/>
            <ac:spMk id="2" creationId="{9684B250-0696-449F-B9C0-D5D3CDC312FF}"/>
          </ac:spMkLst>
        </pc:spChg>
        <pc:spChg chg="add del">
          <ac:chgData name="Hartman, Rosemary@DWR" userId="984f44d5-4180-46ad-9b77-e367b17d9727" providerId="ADAL" clId="{4845DDA0-C5E2-40D8-B655-728FCC7913AF}" dt="2019-09-05T14:24:49.878" v="29" actId="478"/>
          <ac:spMkLst>
            <pc:docMk/>
            <pc:sldMk cId="532555148" sldId="274"/>
            <ac:spMk id="15" creationId="{C6097B66-9395-47E7-98BB-25E6663B0273}"/>
          </ac:spMkLst>
        </pc:spChg>
        <pc:spChg chg="add">
          <ac:chgData name="Hartman, Rosemary@DWR" userId="984f44d5-4180-46ad-9b77-e367b17d9727" providerId="ADAL" clId="{4845DDA0-C5E2-40D8-B655-728FCC7913AF}" dt="2019-09-05T15:00:09.644" v="37"/>
          <ac:spMkLst>
            <pc:docMk/>
            <pc:sldMk cId="532555148" sldId="274"/>
            <ac:spMk id="16" creationId="{07C52A80-D24B-40E5-B1F1-105A3A2CE09D}"/>
          </ac:spMkLst>
        </pc:spChg>
        <pc:spChg chg="add mod">
          <ac:chgData name="Hartman, Rosemary@DWR" userId="984f44d5-4180-46ad-9b77-e367b17d9727" providerId="ADAL" clId="{4845DDA0-C5E2-40D8-B655-728FCC7913AF}" dt="2019-09-05T15:00:18.023" v="40" actId="1076"/>
          <ac:spMkLst>
            <pc:docMk/>
            <pc:sldMk cId="532555148" sldId="274"/>
            <ac:spMk id="17" creationId="{B35B0FF3-7DCB-462D-94DF-242B37C55B06}"/>
          </ac:spMkLst>
        </pc:spChg>
        <pc:spChg chg="del mod">
          <ac:chgData name="Hartman, Rosemary@DWR" userId="984f44d5-4180-46ad-9b77-e367b17d9727" providerId="ADAL" clId="{4845DDA0-C5E2-40D8-B655-728FCC7913AF}" dt="2019-09-05T14:24:54.349" v="30" actId="478"/>
          <ac:spMkLst>
            <pc:docMk/>
            <pc:sldMk cId="532555148" sldId="274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4845DDA0-C5E2-40D8-B655-728FCC7913AF}" dt="2019-09-05T15:00:48.967" v="68" actId="1076"/>
          <ac:spMkLst>
            <pc:docMk/>
            <pc:sldMk cId="532555148" sldId="274"/>
            <ac:spMk id="19" creationId="{631971A2-2C09-49B3-A05C-0CEA9F0B29EE}"/>
          </ac:spMkLst>
        </pc:spChg>
        <pc:spChg chg="mod">
          <ac:chgData name="Hartman, Rosemary@DWR" userId="984f44d5-4180-46ad-9b77-e367b17d9727" providerId="ADAL" clId="{4845DDA0-C5E2-40D8-B655-728FCC7913AF}" dt="2019-09-05T15:00:46.495" v="67" actId="1076"/>
          <ac:spMkLst>
            <pc:docMk/>
            <pc:sldMk cId="532555148" sldId="274"/>
            <ac:spMk id="23" creationId="{31C28EC2-DE99-4E8A-B90C-42E6C012A330}"/>
          </ac:spMkLst>
        </pc:spChg>
        <pc:spChg chg="del mod">
          <ac:chgData name="Hartman, Rosemary@DWR" userId="984f44d5-4180-46ad-9b77-e367b17d9727" providerId="ADAL" clId="{4845DDA0-C5E2-40D8-B655-728FCC7913AF}" dt="2019-09-05T14:24:57.045" v="31" actId="478"/>
          <ac:spMkLst>
            <pc:docMk/>
            <pc:sldMk cId="532555148" sldId="274"/>
            <ac:spMk id="24" creationId="{706D9CC6-7F14-4DCB-B405-D72182187FBB}"/>
          </ac:spMkLst>
        </pc:spChg>
        <pc:spChg chg="add del">
          <ac:chgData name="Hartman, Rosemary@DWR" userId="984f44d5-4180-46ad-9b77-e367b17d9727" providerId="ADAL" clId="{4845DDA0-C5E2-40D8-B655-728FCC7913AF}" dt="2019-09-05T15:00:21.823" v="42" actId="478"/>
          <ac:spMkLst>
            <pc:docMk/>
            <pc:sldMk cId="532555148" sldId="274"/>
            <ac:spMk id="30" creationId="{210A552A-CCC1-480A-A635-FF5BC05FD97F}"/>
          </ac:spMkLst>
        </pc:spChg>
        <pc:spChg chg="add del">
          <ac:chgData name="Hartman, Rosemary@DWR" userId="984f44d5-4180-46ad-9b77-e367b17d9727" providerId="ADAL" clId="{4845DDA0-C5E2-40D8-B655-728FCC7913AF}" dt="2019-09-05T15:00:15.929" v="39" actId="478"/>
          <ac:spMkLst>
            <pc:docMk/>
            <pc:sldMk cId="532555148" sldId="274"/>
            <ac:spMk id="31" creationId="{1947470D-2F73-4E4D-B1F9-EB5CCBEDC11E}"/>
          </ac:spMkLst>
        </pc:spChg>
        <pc:picChg chg="del mod">
          <ac:chgData name="Hartman, Rosemary@DWR" userId="984f44d5-4180-46ad-9b77-e367b17d9727" providerId="ADAL" clId="{4845DDA0-C5E2-40D8-B655-728FCC7913AF}" dt="2019-09-05T14:24:54.349" v="30" actId="478"/>
          <ac:picMkLst>
            <pc:docMk/>
            <pc:sldMk cId="532555148" sldId="274"/>
            <ac:picMk id="5" creationId="{2FDF046F-36B1-4A1D-B57A-36C703D33B4B}"/>
          </ac:picMkLst>
        </pc:picChg>
        <pc:picChg chg="mod">
          <ac:chgData name="Hartman, Rosemary@DWR" userId="984f44d5-4180-46ad-9b77-e367b17d9727" providerId="ADAL" clId="{4845DDA0-C5E2-40D8-B655-728FCC7913AF}" dt="2019-09-05T15:00:44.438" v="66" actId="1076"/>
          <ac:picMkLst>
            <pc:docMk/>
            <pc:sldMk cId="532555148" sldId="274"/>
            <ac:picMk id="7" creationId="{8F8B8967-20D8-42EC-8E0F-B1A9304698CE}"/>
          </ac:picMkLst>
        </pc:picChg>
        <pc:picChg chg="del">
          <ac:chgData name="Hartman, Rosemary@DWR" userId="984f44d5-4180-46ad-9b77-e367b17d9727" providerId="ADAL" clId="{4845DDA0-C5E2-40D8-B655-728FCC7913AF}" dt="2019-09-05T14:21:16.914" v="0" actId="478"/>
          <ac:picMkLst>
            <pc:docMk/>
            <pc:sldMk cId="532555148" sldId="274"/>
            <ac:picMk id="9" creationId="{0E80EF9B-4E5D-4D02-BB2F-604E762C2445}"/>
          </ac:picMkLst>
        </pc:picChg>
        <pc:picChg chg="del mod">
          <ac:chgData name="Hartman, Rosemary@DWR" userId="984f44d5-4180-46ad-9b77-e367b17d9727" providerId="ADAL" clId="{4845DDA0-C5E2-40D8-B655-728FCC7913AF}" dt="2019-09-05T15:00:42.119" v="65" actId="478"/>
          <ac:picMkLst>
            <pc:docMk/>
            <pc:sldMk cId="532555148" sldId="274"/>
            <ac:picMk id="20" creationId="{6CB70D00-A2F7-4C41-BF53-644AE9BC6C83}"/>
          </ac:picMkLst>
        </pc:picChg>
        <pc:picChg chg="add mod">
          <ac:chgData name="Hartman, Rosemary@DWR" userId="984f44d5-4180-46ad-9b77-e367b17d9727" providerId="ADAL" clId="{4845DDA0-C5E2-40D8-B655-728FCC7913AF}" dt="2019-09-05T15:00:22.935" v="43" actId="1076"/>
          <ac:picMkLst>
            <pc:docMk/>
            <pc:sldMk cId="532555148" sldId="274"/>
            <ac:picMk id="21" creationId="{C227C36E-F30B-49CF-ADB4-3765AC0582CF}"/>
          </ac:picMkLst>
        </pc:picChg>
        <pc:picChg chg="add mod">
          <ac:chgData name="Hartman, Rosemary@DWR" userId="984f44d5-4180-46ad-9b77-e367b17d9727" providerId="ADAL" clId="{4845DDA0-C5E2-40D8-B655-728FCC7913AF}" dt="2019-09-05T15:00:24.784" v="44" actId="1076"/>
          <ac:picMkLst>
            <pc:docMk/>
            <pc:sldMk cId="532555148" sldId="274"/>
            <ac:picMk id="22" creationId="{111A6A54-7170-4BAD-856C-DAAFFFAE94E1}"/>
          </ac:picMkLst>
        </pc:picChg>
        <pc:picChg chg="del mod">
          <ac:chgData name="Hartman, Rosemary@DWR" userId="984f44d5-4180-46ad-9b77-e367b17d9727" providerId="ADAL" clId="{4845DDA0-C5E2-40D8-B655-728FCC7913AF}" dt="2019-09-05T14:24:54.349" v="30" actId="478"/>
          <ac:picMkLst>
            <pc:docMk/>
            <pc:sldMk cId="532555148" sldId="274"/>
            <ac:picMk id="25" creationId="{BD944F97-CD84-4114-9F46-071C194ED80C}"/>
          </ac:picMkLst>
        </pc:picChg>
        <pc:picChg chg="add del">
          <ac:chgData name="Hartman, Rosemary@DWR" userId="984f44d5-4180-46ad-9b77-e367b17d9727" providerId="ADAL" clId="{4845DDA0-C5E2-40D8-B655-728FCC7913AF}" dt="2019-09-05T15:00:14.094" v="38" actId="478"/>
          <ac:picMkLst>
            <pc:docMk/>
            <pc:sldMk cId="532555148" sldId="274"/>
            <ac:picMk id="26" creationId="{0E4809CA-FE79-4370-A3C1-CB08B721D863}"/>
          </ac:picMkLst>
        </pc:picChg>
        <pc:picChg chg="mod">
          <ac:chgData name="Hartman, Rosemary@DWR" userId="984f44d5-4180-46ad-9b77-e367b17d9727" providerId="ADAL" clId="{4845DDA0-C5E2-40D8-B655-728FCC7913AF}" dt="2019-09-05T15:00:50.447" v="69" actId="1076"/>
          <ac:picMkLst>
            <pc:docMk/>
            <pc:sldMk cId="532555148" sldId="274"/>
            <ac:picMk id="27" creationId="{0A3FC9E4-75DF-4ACB-BAB4-62F86B1B02E9}"/>
          </ac:picMkLst>
        </pc:picChg>
        <pc:picChg chg="del">
          <ac:chgData name="Hartman, Rosemary@DWR" userId="984f44d5-4180-46ad-9b77-e367b17d9727" providerId="ADAL" clId="{4845DDA0-C5E2-40D8-B655-728FCC7913AF}" dt="2019-09-05T14:21:31.740" v="5" actId="478"/>
          <ac:picMkLst>
            <pc:docMk/>
            <pc:sldMk cId="532555148" sldId="274"/>
            <ac:picMk id="28" creationId="{2D1BEC56-030C-475A-9F8B-A934817E757B}"/>
          </ac:picMkLst>
        </pc:picChg>
        <pc:picChg chg="add del">
          <ac:chgData name="Hartman, Rosemary@DWR" userId="984f44d5-4180-46ad-9b77-e367b17d9727" providerId="ADAL" clId="{4845DDA0-C5E2-40D8-B655-728FCC7913AF}" dt="2019-09-05T15:00:20.409" v="41" actId="478"/>
          <ac:picMkLst>
            <pc:docMk/>
            <pc:sldMk cId="532555148" sldId="274"/>
            <ac:picMk id="29" creationId="{5024863E-DDD2-4BED-A1AD-AFD03FD2353B}"/>
          </ac:picMkLst>
        </pc:picChg>
      </pc:sldChg>
      <pc:sldChg chg="addSp delSp modSp del modTransition">
        <pc:chgData name="Hartman, Rosemary@DWR" userId="984f44d5-4180-46ad-9b77-e367b17d9727" providerId="ADAL" clId="{4845DDA0-C5E2-40D8-B655-728FCC7913AF}" dt="2019-09-05T15:08:47.736" v="164" actId="2696"/>
        <pc:sldMkLst>
          <pc:docMk/>
          <pc:sldMk cId="3719315527" sldId="275"/>
        </pc:sldMkLst>
        <pc:spChg chg="del">
          <ac:chgData name="Hartman, Rosemary@DWR" userId="984f44d5-4180-46ad-9b77-e367b17d9727" providerId="ADAL" clId="{4845DDA0-C5E2-40D8-B655-728FCC7913AF}" dt="2019-09-05T15:02:21.607" v="72" actId="478"/>
          <ac:spMkLst>
            <pc:docMk/>
            <pc:sldMk cId="3719315527" sldId="275"/>
            <ac:spMk id="5" creationId="{1A867731-274C-4C6F-99D1-3057898843C6}"/>
          </ac:spMkLst>
        </pc:spChg>
        <pc:spChg chg="mod">
          <ac:chgData name="Hartman, Rosemary@DWR" userId="984f44d5-4180-46ad-9b77-e367b17d9727" providerId="ADAL" clId="{4845DDA0-C5E2-40D8-B655-728FCC7913AF}" dt="2019-09-05T15:05:44.950" v="135" actId="1076"/>
          <ac:spMkLst>
            <pc:docMk/>
            <pc:sldMk cId="3719315527" sldId="275"/>
            <ac:spMk id="18" creationId="{29F0BB81-2DAA-43B4-ABCC-301F4603C65D}"/>
          </ac:spMkLst>
        </pc:spChg>
        <pc:spChg chg="mod">
          <ac:chgData name="Hartman, Rosemary@DWR" userId="984f44d5-4180-46ad-9b77-e367b17d9727" providerId="ADAL" clId="{4845DDA0-C5E2-40D8-B655-728FCC7913AF}" dt="2019-09-05T15:05:22.502" v="110" actId="1076"/>
          <ac:spMkLst>
            <pc:docMk/>
            <pc:sldMk cId="3719315527" sldId="275"/>
            <ac:spMk id="19" creationId="{631971A2-2C09-49B3-A05C-0CEA9F0B29EE}"/>
          </ac:spMkLst>
        </pc:spChg>
        <pc:picChg chg="add mod">
          <ac:chgData name="Hartman, Rosemary@DWR" userId="984f44d5-4180-46ad-9b77-e367b17d9727" providerId="ADAL" clId="{4845DDA0-C5E2-40D8-B655-728FCC7913AF}" dt="2019-09-05T15:05:05.032" v="77" actId="1076"/>
          <ac:picMkLst>
            <pc:docMk/>
            <pc:sldMk cId="3719315527" sldId="275"/>
            <ac:picMk id="4" creationId="{6B15B7B6-A21E-4751-9E04-FDF837C60B30}"/>
          </ac:picMkLst>
        </pc:picChg>
        <pc:picChg chg="del">
          <ac:chgData name="Hartman, Rosemary@DWR" userId="984f44d5-4180-46ad-9b77-e367b17d9727" providerId="ADAL" clId="{4845DDA0-C5E2-40D8-B655-728FCC7913AF}" dt="2019-09-05T15:04:59.118" v="73" actId="478"/>
          <ac:picMkLst>
            <pc:docMk/>
            <pc:sldMk cId="3719315527" sldId="275"/>
            <ac:picMk id="8" creationId="{2B502269-0256-4E36-8C87-6A4A32270850}"/>
          </ac:picMkLst>
        </pc:picChg>
        <pc:picChg chg="del">
          <ac:chgData name="Hartman, Rosemary@DWR" userId="984f44d5-4180-46ad-9b77-e367b17d9727" providerId="ADAL" clId="{4845DDA0-C5E2-40D8-B655-728FCC7913AF}" dt="2019-09-05T15:02:21.607" v="72" actId="478"/>
          <ac:picMkLst>
            <pc:docMk/>
            <pc:sldMk cId="3719315527" sldId="275"/>
            <ac:picMk id="11" creationId="{69506AC6-4372-489D-8C09-7622F99900B0}"/>
          </ac:picMkLst>
        </pc:picChg>
      </pc:sldChg>
      <pc:sldChg chg="delSp del">
        <pc:chgData name="Hartman, Rosemary@DWR" userId="984f44d5-4180-46ad-9b77-e367b17d9727" providerId="ADAL" clId="{4845DDA0-C5E2-40D8-B655-728FCC7913AF}" dt="2019-09-05T15:06:57.372" v="157" actId="2696"/>
        <pc:sldMkLst>
          <pc:docMk/>
          <pc:sldMk cId="1692531689" sldId="276"/>
        </pc:sldMkLst>
        <pc:spChg chg="del">
          <ac:chgData name="Hartman, Rosemary@DWR" userId="984f44d5-4180-46ad-9b77-e367b17d9727" providerId="ADAL" clId="{4845DDA0-C5E2-40D8-B655-728FCC7913AF}" dt="2019-09-05T15:01:26.671" v="71" actId="478"/>
          <ac:spMkLst>
            <pc:docMk/>
            <pc:sldMk cId="1692531689" sldId="276"/>
            <ac:spMk id="16" creationId="{F3FB40A6-BE3D-46A6-BBAC-733D3485A1E1}"/>
          </ac:spMkLst>
        </pc:spChg>
        <pc:picChg chg="del">
          <ac:chgData name="Hartman, Rosemary@DWR" userId="984f44d5-4180-46ad-9b77-e367b17d9727" providerId="ADAL" clId="{4845DDA0-C5E2-40D8-B655-728FCC7913AF}" dt="2019-09-05T15:01:24.024" v="70" actId="478"/>
          <ac:picMkLst>
            <pc:docMk/>
            <pc:sldMk cId="1692531689" sldId="276"/>
            <ac:picMk id="12" creationId="{F0CD00CF-E611-4646-BCBC-8E801160B50D}"/>
          </ac:picMkLst>
        </pc:picChg>
      </pc:sldChg>
      <pc:sldChg chg="addSp delSp modSp add">
        <pc:chgData name="Hartman, Rosemary@DWR" userId="984f44d5-4180-46ad-9b77-e367b17d9727" providerId="ADAL" clId="{4845DDA0-C5E2-40D8-B655-728FCC7913AF}" dt="2019-09-05T15:07:21.223" v="163" actId="478"/>
        <pc:sldMkLst>
          <pc:docMk/>
          <pc:sldMk cId="159825955" sldId="277"/>
        </pc:sldMkLst>
        <pc:spChg chg="mod">
          <ac:chgData name="Hartman, Rosemary@DWR" userId="984f44d5-4180-46ad-9b77-e367b17d9727" providerId="ADAL" clId="{4845DDA0-C5E2-40D8-B655-728FCC7913AF}" dt="2019-09-05T14:24:33.205" v="27" actId="20577"/>
          <ac:spMkLst>
            <pc:docMk/>
            <pc:sldMk cId="159825955" sldId="277"/>
            <ac:spMk id="2" creationId="{9684B250-0696-449F-B9C0-D5D3CDC312FF}"/>
          </ac:spMkLst>
        </pc:spChg>
        <pc:spChg chg="add mod">
          <ac:chgData name="Hartman, Rosemary@DWR" userId="984f44d5-4180-46ad-9b77-e367b17d9727" providerId="ADAL" clId="{4845DDA0-C5E2-40D8-B655-728FCC7913AF}" dt="2019-09-05T15:06:36.831" v="154" actId="1076"/>
          <ac:spMkLst>
            <pc:docMk/>
            <pc:sldMk cId="159825955" sldId="277"/>
            <ac:spMk id="14" creationId="{3CAB71F2-2C20-4E95-BFE4-BF0B34E676C4}"/>
          </ac:spMkLst>
        </pc:spChg>
        <pc:spChg chg="del">
          <ac:chgData name="Hartman, Rosemary@DWR" userId="984f44d5-4180-46ad-9b77-e367b17d9727" providerId="ADAL" clId="{4845DDA0-C5E2-40D8-B655-728FCC7913AF}" dt="2019-09-05T14:24:36.733" v="28" actId="478"/>
          <ac:spMkLst>
            <pc:docMk/>
            <pc:sldMk cId="159825955" sldId="277"/>
            <ac:spMk id="15" creationId="{C6097B66-9395-47E7-98BB-25E6663B0273}"/>
          </ac:spMkLst>
        </pc:spChg>
        <pc:spChg chg="add mod">
          <ac:chgData name="Hartman, Rosemary@DWR" userId="984f44d5-4180-46ad-9b77-e367b17d9727" providerId="ADAL" clId="{4845DDA0-C5E2-40D8-B655-728FCC7913AF}" dt="2019-09-05T15:06:31.135" v="152" actId="1076"/>
          <ac:spMkLst>
            <pc:docMk/>
            <pc:sldMk cId="159825955" sldId="277"/>
            <ac:spMk id="16" creationId="{FF0CF2F7-30B1-4759-809C-8D81FBE71BBC}"/>
          </ac:spMkLst>
        </pc:spChg>
        <pc:spChg chg="add mod">
          <ac:chgData name="Hartman, Rosemary@DWR" userId="984f44d5-4180-46ad-9b77-e367b17d9727" providerId="ADAL" clId="{4845DDA0-C5E2-40D8-B655-728FCC7913AF}" dt="2019-09-05T15:06:42.298" v="156" actId="14100"/>
          <ac:spMkLst>
            <pc:docMk/>
            <pc:sldMk cId="159825955" sldId="277"/>
            <ac:spMk id="17" creationId="{E6F55432-DFCA-4749-A90B-06CC23BF13B7}"/>
          </ac:spMkLst>
        </pc:spChg>
        <pc:spChg chg="del">
          <ac:chgData name="Hartman, Rosemary@DWR" userId="984f44d5-4180-46ad-9b77-e367b17d9727" providerId="ADAL" clId="{4845DDA0-C5E2-40D8-B655-728FCC7913AF}" dt="2019-09-05T14:29:08.635" v="32" actId="478"/>
          <ac:spMkLst>
            <pc:docMk/>
            <pc:sldMk cId="159825955" sldId="277"/>
            <ac:spMk id="19" creationId="{631971A2-2C09-49B3-A05C-0CEA9F0B29EE}"/>
          </ac:spMkLst>
        </pc:spChg>
        <pc:spChg chg="add mod">
          <ac:chgData name="Hartman, Rosemary@DWR" userId="984f44d5-4180-46ad-9b77-e367b17d9727" providerId="ADAL" clId="{4845DDA0-C5E2-40D8-B655-728FCC7913AF}" dt="2019-09-05T15:06:18.808" v="147" actId="14100"/>
          <ac:spMkLst>
            <pc:docMk/>
            <pc:sldMk cId="159825955" sldId="277"/>
            <ac:spMk id="21" creationId="{A599362B-DC9A-4DB7-AD33-45B021A8E64C}"/>
          </ac:spMkLst>
        </pc:spChg>
        <pc:spChg chg="del">
          <ac:chgData name="Hartman, Rosemary@DWR" userId="984f44d5-4180-46ad-9b77-e367b17d9727" providerId="ADAL" clId="{4845DDA0-C5E2-40D8-B655-728FCC7913AF}" dt="2019-09-05T14:29:08.635" v="32" actId="478"/>
          <ac:spMkLst>
            <pc:docMk/>
            <pc:sldMk cId="159825955" sldId="277"/>
            <ac:spMk id="23" creationId="{31C28EC2-DE99-4E8A-B90C-42E6C012A330}"/>
          </ac:spMkLst>
        </pc:spChg>
        <pc:spChg chg="mod">
          <ac:chgData name="Hartman, Rosemary@DWR" userId="984f44d5-4180-46ad-9b77-e367b17d9727" providerId="ADAL" clId="{4845DDA0-C5E2-40D8-B655-728FCC7913AF}" dt="2019-09-05T15:06:13.839" v="146" actId="1076"/>
          <ac:spMkLst>
            <pc:docMk/>
            <pc:sldMk cId="159825955" sldId="277"/>
            <ac:spMk id="24" creationId="{706D9CC6-7F14-4DCB-B405-D72182187FBB}"/>
          </ac:spMkLst>
        </pc:spChg>
        <pc:picChg chg="mod">
          <ac:chgData name="Hartman, Rosemary@DWR" userId="984f44d5-4180-46ad-9b77-e367b17d9727" providerId="ADAL" clId="{4845DDA0-C5E2-40D8-B655-728FCC7913AF}" dt="2019-09-05T15:06:06.831" v="143" actId="1076"/>
          <ac:picMkLst>
            <pc:docMk/>
            <pc:sldMk cId="159825955" sldId="277"/>
            <ac:picMk id="5" creationId="{2FDF046F-36B1-4A1D-B57A-36C703D33B4B}"/>
          </ac:picMkLst>
        </pc:picChg>
        <pc:picChg chg="del">
          <ac:chgData name="Hartman, Rosemary@DWR" userId="984f44d5-4180-46ad-9b77-e367b17d9727" providerId="ADAL" clId="{4845DDA0-C5E2-40D8-B655-728FCC7913AF}" dt="2019-09-05T14:29:08.635" v="32" actId="478"/>
          <ac:picMkLst>
            <pc:docMk/>
            <pc:sldMk cId="159825955" sldId="277"/>
            <ac:picMk id="7" creationId="{8F8B8967-20D8-42EC-8E0F-B1A9304698CE}"/>
          </ac:picMkLst>
        </pc:picChg>
        <pc:picChg chg="del">
          <ac:chgData name="Hartman, Rosemary@DWR" userId="984f44d5-4180-46ad-9b77-e367b17d9727" providerId="ADAL" clId="{4845DDA0-C5E2-40D8-B655-728FCC7913AF}" dt="2019-09-05T14:29:08.635" v="32" actId="478"/>
          <ac:picMkLst>
            <pc:docMk/>
            <pc:sldMk cId="159825955" sldId="277"/>
            <ac:picMk id="20" creationId="{6CB70D00-A2F7-4C41-BF53-644AE9BC6C83}"/>
          </ac:picMkLst>
        </pc:picChg>
        <pc:picChg chg="add mod">
          <ac:chgData name="Hartman, Rosemary@DWR" userId="984f44d5-4180-46ad-9b77-e367b17d9727" providerId="ADAL" clId="{4845DDA0-C5E2-40D8-B655-728FCC7913AF}" dt="2019-09-05T15:06:21.902" v="149" actId="1076"/>
          <ac:picMkLst>
            <pc:docMk/>
            <pc:sldMk cId="159825955" sldId="277"/>
            <ac:picMk id="22" creationId="{B368484B-73D2-464C-9EBA-6AB31F0FEFA0}"/>
          </ac:picMkLst>
        </pc:picChg>
        <pc:picChg chg="add mod">
          <ac:chgData name="Hartman, Rosemary@DWR" userId="984f44d5-4180-46ad-9b77-e367b17d9727" providerId="ADAL" clId="{4845DDA0-C5E2-40D8-B655-728FCC7913AF}" dt="2019-09-05T15:06:08.591" v="144" actId="1076"/>
          <ac:picMkLst>
            <pc:docMk/>
            <pc:sldMk cId="159825955" sldId="277"/>
            <ac:picMk id="26" creationId="{96423E21-8229-4C54-96FC-7632C92550A1}"/>
          </ac:picMkLst>
        </pc:picChg>
        <pc:picChg chg="del">
          <ac:chgData name="Hartman, Rosemary@DWR" userId="984f44d5-4180-46ad-9b77-e367b17d9727" providerId="ADAL" clId="{4845DDA0-C5E2-40D8-B655-728FCC7913AF}" dt="2019-09-05T15:05:58.038" v="138" actId="478"/>
          <ac:picMkLst>
            <pc:docMk/>
            <pc:sldMk cId="159825955" sldId="277"/>
            <ac:picMk id="27" creationId="{0A3FC9E4-75DF-4ACB-BAB4-62F86B1B02E9}"/>
          </ac:picMkLst>
        </pc:picChg>
        <pc:picChg chg="add mod">
          <ac:chgData name="Hartman, Rosemary@DWR" userId="984f44d5-4180-46ad-9b77-e367b17d9727" providerId="ADAL" clId="{4845DDA0-C5E2-40D8-B655-728FCC7913AF}" dt="2019-09-05T15:07:18.477" v="161" actId="1076"/>
          <ac:picMkLst>
            <pc:docMk/>
            <pc:sldMk cId="159825955" sldId="277"/>
            <ac:picMk id="28" creationId="{AAE4D102-3A88-4232-9826-92273C624518}"/>
          </ac:picMkLst>
        </pc:picChg>
        <pc:picChg chg="add del">
          <ac:chgData name="Hartman, Rosemary@DWR" userId="984f44d5-4180-46ad-9b77-e367b17d9727" providerId="ADAL" clId="{4845DDA0-C5E2-40D8-B655-728FCC7913AF}" dt="2019-09-05T15:07:21.223" v="163" actId="478"/>
          <ac:picMkLst>
            <pc:docMk/>
            <pc:sldMk cId="159825955" sldId="277"/>
            <ac:picMk id="29" creationId="{0579C2EE-6E83-4405-8819-DCFC5D71EB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2536-CDBD-46C2-AC86-CFC58E3F894A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4EB-6D27-40E3-B3FA-602046AC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20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change the x axis so we can see it?</a:t>
            </a:r>
          </a:p>
          <a:p>
            <a:r>
              <a:rPr lang="en-US" dirty="0"/>
              <a:t>Also, Nick made these plots narrower and taller than the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4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4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4EB-6D27-40E3-B3FA-602046AC29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3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7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9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9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7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5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51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4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541C-2D23-4375-AC31-E3C7AC460E3E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A7B0-3C12-4723-BD04-3DFE5706F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10" Type="http://schemas.openxmlformats.org/officeDocument/2006/relationships/image" Target="../media/image3.PNG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59CD-523A-4ED7-819D-B152E314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235006"/>
            <a:ext cx="14020800" cy="1767417"/>
          </a:xfrm>
        </p:spPr>
        <p:txBody>
          <a:bodyPr/>
          <a:lstStyle/>
          <a:p>
            <a:pPr algn="ctr"/>
            <a:r>
              <a:rPr lang="en-US" dirty="0"/>
              <a:t>Winter 2017-2018 </a:t>
            </a:r>
            <a:br>
              <a:rPr lang="en-US" dirty="0"/>
            </a:br>
            <a:r>
              <a:rPr lang="en-US" dirty="0"/>
              <a:t>IEP Status and Trends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E2702-9395-4072-99F4-C69925FA6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500" y="3873000"/>
            <a:ext cx="4479401" cy="284579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15EFE-FED6-4678-939D-C7071C4EF586}"/>
              </a:ext>
            </a:extLst>
          </p:cNvPr>
          <p:cNvSpPr txBox="1"/>
          <p:nvPr/>
        </p:nvSpPr>
        <p:spPr>
          <a:xfrm>
            <a:off x="4023909" y="1812186"/>
            <a:ext cx="8981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Interagency Ecological Program for the San Francisco Estuary</a:t>
            </a:r>
          </a:p>
          <a:p>
            <a:pPr algn="ctr"/>
            <a:r>
              <a:rPr lang="en-US" dirty="0"/>
              <a:t>This report shows trends in water quality, plankton, and fish across multiple IEP surveys for December of 2017, January and February of 2018.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2CB00-6B5D-4BC0-9F82-0DCDCEFAB5FF}"/>
              </a:ext>
            </a:extLst>
          </p:cNvPr>
          <p:cNvSpPr txBox="1"/>
          <p:nvPr/>
        </p:nvSpPr>
        <p:spPr>
          <a:xfrm>
            <a:off x="10999182" y="3309506"/>
            <a:ext cx="221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Delta Outflow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91B6D6-A86E-4196-BC69-68262B4C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37" y="3778273"/>
            <a:ext cx="4479401" cy="2660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CA7E69-9849-481A-972D-0A421B7CAF5E}"/>
              </a:ext>
            </a:extLst>
          </p:cNvPr>
          <p:cNvSpPr txBox="1"/>
          <p:nvPr/>
        </p:nvSpPr>
        <p:spPr>
          <a:xfrm>
            <a:off x="5231757" y="8657166"/>
            <a:ext cx="505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DISCLAIMER: Use this data at your own risk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29D89-1B46-4039-80EB-BA87FFC2F9B6}"/>
              </a:ext>
            </a:extLst>
          </p:cNvPr>
          <p:cNvSpPr txBox="1"/>
          <p:nvPr/>
        </p:nvSpPr>
        <p:spPr>
          <a:xfrm>
            <a:off x="10686426" y="6674921"/>
            <a:ext cx="5058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Freshwater flow is one of the controlling factors in the estuary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Winter flow is driven primarily by rainfall and upstream dam releases.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48C76-C9D5-4116-B87C-A3149D299CD0}"/>
              </a:ext>
            </a:extLst>
          </p:cNvPr>
          <p:cNvSpPr txBox="1"/>
          <p:nvPr/>
        </p:nvSpPr>
        <p:spPr>
          <a:xfrm>
            <a:off x="5254363" y="3255053"/>
            <a:ext cx="3433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Regions of the Estuary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A1EF9C-12C6-423E-851E-1DF632AB30C8}"/>
              </a:ext>
            </a:extLst>
          </p:cNvPr>
          <p:cNvSpPr txBox="1"/>
          <p:nvPr/>
        </p:nvSpPr>
        <p:spPr>
          <a:xfrm>
            <a:off x="4562115" y="6674921"/>
            <a:ext cx="5637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 Pablo Bay is salty, similar to San Francisco Bay, with influence from the Pacific Ocean.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Suisun is brackish in the summer, fresher in the winter/spring, and contains a lot of wetlands.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Delta is fresh, with many distributary channels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BE8F5-B43C-45A5-9390-915E77A88028}"/>
              </a:ext>
            </a:extLst>
          </p:cNvPr>
          <p:cNvSpPr txBox="1"/>
          <p:nvPr/>
        </p:nvSpPr>
        <p:spPr>
          <a:xfrm>
            <a:off x="268369" y="4087938"/>
            <a:ext cx="50581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Contents</a:t>
            </a:r>
          </a:p>
          <a:p>
            <a:pPr algn="ctr"/>
            <a:r>
              <a:rPr lang="en-US" sz="2400" dirty="0">
                <a:hlinkClick r:id="rId4" action="ppaction://hlinksldjump"/>
              </a:rPr>
              <a:t>Secchi Depth</a:t>
            </a:r>
            <a:endParaRPr lang="en-US" sz="2400" dirty="0"/>
          </a:p>
          <a:p>
            <a:pPr algn="ctr"/>
            <a:r>
              <a:rPr lang="en-US" sz="2400" dirty="0">
                <a:hlinkClick r:id="rId5" action="ppaction://hlinksldjump"/>
              </a:rPr>
              <a:t>Temperature</a:t>
            </a:r>
            <a:endParaRPr lang="en-US" sz="2400" dirty="0"/>
          </a:p>
          <a:p>
            <a:pPr algn="ctr"/>
            <a:r>
              <a:rPr lang="en-US" sz="2400" dirty="0">
                <a:hlinkClick r:id="rId6" action="ppaction://hlinksldjump"/>
              </a:rPr>
              <a:t>Chlorophyll</a:t>
            </a:r>
            <a:endParaRPr lang="en-US" sz="2400" dirty="0"/>
          </a:p>
          <a:p>
            <a:pPr algn="ctr"/>
            <a:r>
              <a:rPr lang="en-US" sz="2400" dirty="0">
                <a:hlinkClick r:id="rId7" action="ppaction://hlinksldjump"/>
              </a:rPr>
              <a:t>Zooplankton</a:t>
            </a:r>
            <a:endParaRPr lang="en-US" sz="2400" dirty="0"/>
          </a:p>
          <a:p>
            <a:pPr algn="ctr"/>
            <a:r>
              <a:rPr lang="en-US" sz="2400" dirty="0">
                <a:hlinkClick r:id="rId8" action="ppaction://hlinksldjump"/>
              </a:rPr>
              <a:t>Smelt</a:t>
            </a:r>
            <a:endParaRPr lang="en-US" sz="2400" dirty="0"/>
          </a:p>
          <a:p>
            <a:pPr algn="ctr"/>
            <a:r>
              <a:rPr lang="en-US" sz="2400" dirty="0">
                <a:hlinkClick r:id="rId9" action="ppaction://hlinksldjump"/>
              </a:rPr>
              <a:t>Salmon</a:t>
            </a:r>
            <a:endParaRPr lang="en-US" sz="2400" dirty="0"/>
          </a:p>
          <a:p>
            <a:pPr algn="ctr"/>
            <a:r>
              <a:rPr lang="en-US" sz="2400" dirty="0">
                <a:hlinkClick r:id="" action="ppaction://noaction"/>
              </a:rPr>
              <a:t>Other Fish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9B59A-13B0-4C2D-9561-229E1A3987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36" y="537045"/>
            <a:ext cx="1660838" cy="16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492901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Secchi Depth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772449"/>
            <a:ext cx="111368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Organisms in this ecosystem are adapted to high turbidity conditions, and reductions in turbidity can have many negative ecological effects. Higher values for Secchi depth indicate lower turbidity.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Secchi depth is measured monthly by DWR’s Environmental monitoring program by dropping a black-and-white disk in the water until it disappears.</a:t>
            </a:r>
          </a:p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648232" y="401802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8947667" y="5233903"/>
            <a:ext cx="7181065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pretty </a:t>
            </a:r>
            <a:r>
              <a:rPr lang="en-US" sz="2133" dirty="0" err="1"/>
              <a:t>murkey</a:t>
            </a:r>
            <a:r>
              <a:rPr lang="en-US" sz="2133" dirty="0"/>
              <a:t>, meaning low </a:t>
            </a:r>
            <a:r>
              <a:rPr lang="en-US" sz="2133" dirty="0" err="1"/>
              <a:t>secchi</a:t>
            </a:r>
            <a:r>
              <a:rPr lang="en-US" sz="2133" dirty="0"/>
              <a:t> depth. </a:t>
            </a:r>
          </a:p>
          <a:p>
            <a:endParaRPr lang="en-US" sz="260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2158595" y="8290053"/>
            <a:ext cx="3970137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Delta has been getting clearer over time</a:t>
            </a:r>
          </a:p>
          <a:p>
            <a:endParaRPr lang="en-US" sz="2607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C11B6-765A-42ED-824D-C20E8E4BE111}"/>
              </a:ext>
            </a:extLst>
          </p:cNvPr>
          <p:cNvSpPr txBox="1"/>
          <p:nvPr/>
        </p:nvSpPr>
        <p:spPr>
          <a:xfrm>
            <a:off x="707436" y="8290053"/>
            <a:ext cx="4151644" cy="82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pretty clear. </a:t>
            </a:r>
          </a:p>
          <a:p>
            <a:endParaRPr lang="en-US" sz="2607" dirty="0"/>
          </a:p>
        </p:txBody>
      </p:sp>
      <p:pic>
        <p:nvPicPr>
          <p:cNvPr id="2050" name="Picture 2" descr="Image result for secchi depth">
            <a:extLst>
              <a:ext uri="{FF2B5EF4-FFF2-40B4-BE49-F238E27FC236}">
                <a16:creationId xmlns:a16="http://schemas.microsoft.com/office/drawing/2014/main" id="{03A51036-EC6F-4390-BEE7-5000D94BB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229" y="1602935"/>
            <a:ext cx="2922868" cy="18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DC9B6-96A0-4F26-B84D-0A3AFD972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7"/>
          <a:stretch/>
        </p:blipFill>
        <p:spPr>
          <a:xfrm>
            <a:off x="287078" y="4936532"/>
            <a:ext cx="15841653" cy="32160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132082" y="8254565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pretty murky (low </a:t>
            </a:r>
            <a:r>
              <a:rPr lang="en-US" sz="2133" dirty="0" err="1"/>
              <a:t>secchi</a:t>
            </a:r>
            <a:r>
              <a:rPr lang="en-US" sz="2133" dirty="0"/>
              <a:t> depth)</a:t>
            </a:r>
          </a:p>
          <a:p>
            <a:endParaRPr lang="en-US" sz="260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5C428-DADA-4DBE-9F55-E73B3390AF62}"/>
              </a:ext>
            </a:extLst>
          </p:cNvPr>
          <p:cNvSpPr txBox="1"/>
          <p:nvPr/>
        </p:nvSpPr>
        <p:spPr>
          <a:xfrm>
            <a:off x="13544781" y="11418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Secchi disk</a:t>
            </a:r>
          </a:p>
        </p:txBody>
      </p:sp>
    </p:spTree>
    <p:extLst>
      <p:ext uri="{BB962C8B-B14F-4D97-AF65-F5344CB8AC3E}">
        <p14:creationId xmlns:p14="http://schemas.microsoft.com/office/powerpoint/2010/main" val="19980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527625" y="3886671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864391"/>
            <a:ext cx="1113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Temperature is monitored monthly by DWR’s Environmental Monitoring Program.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Most fish have temperature tolerances necessary for growth and reproduction.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Increasing winter temperatures may lower Delta Smelt fecundity.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3921860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589065" y="389059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2F15E-9505-41C4-9AD7-10CF4E211EE9}"/>
              </a:ext>
            </a:extLst>
          </p:cNvPr>
          <p:cNvSpPr txBox="1"/>
          <p:nvPr/>
        </p:nvSpPr>
        <p:spPr>
          <a:xfrm>
            <a:off x="8947667" y="5233903"/>
            <a:ext cx="7181065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pretty </a:t>
            </a:r>
            <a:r>
              <a:rPr lang="en-US" sz="2133" dirty="0" err="1"/>
              <a:t>murkey</a:t>
            </a:r>
            <a:r>
              <a:rPr lang="en-US" sz="2133" dirty="0"/>
              <a:t>, meaning low </a:t>
            </a:r>
            <a:r>
              <a:rPr lang="en-US" sz="2133" dirty="0" err="1"/>
              <a:t>secchi</a:t>
            </a:r>
            <a:r>
              <a:rPr lang="en-US" sz="2133" dirty="0"/>
              <a:t> depth. </a:t>
            </a:r>
          </a:p>
          <a:p>
            <a:endParaRPr lang="en-US" sz="260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1608490" y="7918084"/>
            <a:ext cx="3970137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Delta temperatures are closely linked to air temperature</a:t>
            </a:r>
          </a:p>
          <a:p>
            <a:endParaRPr lang="en-US" sz="260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DC9B6-96A0-4F26-B84D-0A3AFD972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t="50018" r="-504" b="2049"/>
          <a:stretch/>
        </p:blipFill>
        <p:spPr>
          <a:xfrm>
            <a:off x="56702" y="4483337"/>
            <a:ext cx="15841653" cy="32160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027910" y="7971077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Bay is usually similar to the Delta</a:t>
            </a:r>
          </a:p>
          <a:p>
            <a:endParaRPr lang="en-US" sz="2607" dirty="0"/>
          </a:p>
        </p:txBody>
      </p:sp>
      <p:pic>
        <p:nvPicPr>
          <p:cNvPr id="15" name="Picture 2" descr="Image result for temperature">
            <a:extLst>
              <a:ext uri="{FF2B5EF4-FFF2-40B4-BE49-F238E27FC236}">
                <a16:creationId xmlns:a16="http://schemas.microsoft.com/office/drawing/2014/main" id="{F4F664CE-FD08-4C9F-B2DE-F85E8EC18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895" y="1047013"/>
            <a:ext cx="2580949" cy="25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796208" y="7869093"/>
            <a:ext cx="4151644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slightly warmer than the Delta in the winter</a:t>
            </a:r>
          </a:p>
          <a:p>
            <a:endParaRPr lang="en-US" sz="2607" dirty="0"/>
          </a:p>
        </p:txBody>
      </p:sp>
    </p:spTree>
    <p:extLst>
      <p:ext uri="{BB962C8B-B14F-4D97-AF65-F5344CB8AC3E}">
        <p14:creationId xmlns:p14="http://schemas.microsoft.com/office/powerpoint/2010/main" val="895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492901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  <a:p>
            <a:endParaRPr lang="en-US" sz="3319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Chlorophyll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900380" y="1690403"/>
            <a:ext cx="89028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Chlorophyll is an indicator of phytoplankton production, which tends to be low during the winter.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Phytoplankton are the base of the pelagic food web. It is sampled monthly by DWR’s Environmental Monitoring Program.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The invasive clam </a:t>
            </a:r>
            <a:r>
              <a:rPr lang="en-US" sz="2000" i="1" dirty="0"/>
              <a:t>Potamocorbula amurensis </a:t>
            </a:r>
            <a:r>
              <a:rPr lang="en-US" sz="2000" dirty="0"/>
              <a:t>caused a decline in phytoplankton and zooplankton – especially in Suisun Bay.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6468804" y="4067675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  <a:p>
            <a:endParaRPr lang="en-US" sz="3319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11648232" y="4018024"/>
            <a:ext cx="6248370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  <a:p>
            <a:endParaRPr lang="en-US" sz="3319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E9807A-8D05-4948-AF07-AFCCFFD3D08F}"/>
              </a:ext>
            </a:extLst>
          </p:cNvPr>
          <p:cNvSpPr txBox="1"/>
          <p:nvPr/>
        </p:nvSpPr>
        <p:spPr>
          <a:xfrm>
            <a:off x="11674648" y="7999727"/>
            <a:ext cx="4331868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Winter chlorophyll levels have been consistently low in the Delta</a:t>
            </a:r>
          </a:p>
          <a:p>
            <a:endParaRPr lang="en-US" sz="2607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6185245" y="7988465"/>
            <a:ext cx="4626887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clam invasion lowered chlorophyll in Suisun more than other regions</a:t>
            </a:r>
          </a:p>
          <a:p>
            <a:endParaRPr lang="en-US" sz="260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900380" y="7964167"/>
            <a:ext cx="4543490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Winter chlorophyll has been consistently low in San Pablo Bay</a:t>
            </a:r>
          </a:p>
          <a:p>
            <a:endParaRPr lang="en-US" sz="2607" dirty="0"/>
          </a:p>
        </p:txBody>
      </p:sp>
      <p:pic>
        <p:nvPicPr>
          <p:cNvPr id="18" name="Picture 2" descr="Related image">
            <a:extLst>
              <a:ext uri="{FF2B5EF4-FFF2-40B4-BE49-F238E27FC236}">
                <a16:creationId xmlns:a16="http://schemas.microsoft.com/office/drawing/2014/main" id="{1CB56194-4436-4137-87E3-89719825D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72051" r="62321" b="1084"/>
          <a:stretch/>
        </p:blipFill>
        <p:spPr bwMode="auto">
          <a:xfrm>
            <a:off x="11691147" y="1080141"/>
            <a:ext cx="2052053" cy="234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9A1B4-A4E3-4198-86BC-8FA98B3CC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" y="4605987"/>
            <a:ext cx="16157198" cy="3421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2BEC9-7966-4FFA-B7C7-FEC57896BA07}"/>
              </a:ext>
            </a:extLst>
          </p:cNvPr>
          <p:cNvSpPr txBox="1"/>
          <p:nvPr/>
        </p:nvSpPr>
        <p:spPr>
          <a:xfrm rot="16200000" flipH="1">
            <a:off x="2119744" y="5083045"/>
            <a:ext cx="119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 invasion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A8A44-B1DF-4413-BEAD-BC8E41DD9228}"/>
              </a:ext>
            </a:extLst>
          </p:cNvPr>
          <p:cNvSpPr txBox="1"/>
          <p:nvPr/>
        </p:nvSpPr>
        <p:spPr>
          <a:xfrm rot="16200000" flipH="1">
            <a:off x="7549639" y="5092721"/>
            <a:ext cx="119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 invasion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C8298-556C-4569-B373-795CFE3857DA}"/>
              </a:ext>
            </a:extLst>
          </p:cNvPr>
          <p:cNvSpPr txBox="1"/>
          <p:nvPr/>
        </p:nvSpPr>
        <p:spPr>
          <a:xfrm rot="16200000" flipH="1">
            <a:off x="12867567" y="5064410"/>
            <a:ext cx="119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 invasion</a:t>
            </a:r>
          </a:p>
        </p:txBody>
      </p:sp>
    </p:spTree>
    <p:extLst>
      <p:ext uri="{BB962C8B-B14F-4D97-AF65-F5344CB8AC3E}">
        <p14:creationId xmlns:p14="http://schemas.microsoft.com/office/powerpoint/2010/main" val="105624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5DC701-D2D0-4CD1-844D-9B0BEC4BA38B}"/>
              </a:ext>
            </a:extLst>
          </p:cNvPr>
          <p:cNvSpPr txBox="1"/>
          <p:nvPr/>
        </p:nvSpPr>
        <p:spPr>
          <a:xfrm>
            <a:off x="2045173" y="3190700"/>
            <a:ext cx="2696331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San Pablo Bay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4714" y="473975"/>
            <a:ext cx="8192171" cy="1081969"/>
          </a:xfrm>
        </p:spPr>
        <p:txBody>
          <a:bodyPr>
            <a:normAutofit/>
          </a:bodyPr>
          <a:lstStyle/>
          <a:p>
            <a:r>
              <a:rPr lang="en-US" sz="6600" dirty="0"/>
              <a:t>Zooplankton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F7A45-74E2-42E6-ADD8-A641081F2B05}"/>
              </a:ext>
            </a:extLst>
          </p:cNvPr>
          <p:cNvSpPr txBox="1"/>
          <p:nvPr/>
        </p:nvSpPr>
        <p:spPr>
          <a:xfrm>
            <a:off x="1631507" y="1540160"/>
            <a:ext cx="11121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Zooplankton is sampled monthly by the CDFW/DWR Environmental Monitoring Program, but sampling in winter did not begin until 1995.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Zooplankton are an important food source for pelagic fish. Calanoid copepods and mysids are good fish food. Cyclopoid copepods are not as good for fish food.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Biomass tends to be low in the winter.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DD14C-2003-42AC-9DF6-02DBABD35EE4}"/>
              </a:ext>
            </a:extLst>
          </p:cNvPr>
          <p:cNvSpPr txBox="1"/>
          <p:nvPr/>
        </p:nvSpPr>
        <p:spPr>
          <a:xfrm>
            <a:off x="5784717" y="3190700"/>
            <a:ext cx="2343283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Suisun Bay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8EE9F-93BA-4F38-BEFC-A2F7B1407FCC}"/>
              </a:ext>
            </a:extLst>
          </p:cNvPr>
          <p:cNvSpPr txBox="1"/>
          <p:nvPr/>
        </p:nvSpPr>
        <p:spPr>
          <a:xfrm>
            <a:off x="8933394" y="3190700"/>
            <a:ext cx="2603491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The Delta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BB663-3AE5-430D-90F4-8CEF6BD89BCE}"/>
              </a:ext>
            </a:extLst>
          </p:cNvPr>
          <p:cNvSpPr txBox="1"/>
          <p:nvPr/>
        </p:nvSpPr>
        <p:spPr>
          <a:xfrm>
            <a:off x="5285278" y="7795101"/>
            <a:ext cx="2767369" cy="11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Suisun has a lot of cyclopoid copepods</a:t>
            </a:r>
          </a:p>
          <a:p>
            <a:endParaRPr lang="en-US" sz="2607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055552-C7D4-43C3-A6C9-2705DCD3DF6E}"/>
              </a:ext>
            </a:extLst>
          </p:cNvPr>
          <p:cNvSpPr txBox="1"/>
          <p:nvPr/>
        </p:nvSpPr>
        <p:spPr>
          <a:xfrm>
            <a:off x="1800705" y="7795034"/>
            <a:ext cx="2888252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San Pablo Bay is dominated by calanoid copepods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15C86-414E-4944-97A9-2298F19FA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2415" y="2551140"/>
            <a:ext cx="2931188" cy="1346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06312-76F3-4BA0-AC36-DD6BEC2F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8715" y="164385"/>
            <a:ext cx="1598075" cy="2375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5E6C15-2E49-4229-A5F8-8036334A8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098" y="4522368"/>
            <a:ext cx="2168371" cy="2852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69397F-D5DC-433F-A7B3-6080D2A7B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5" y="3960081"/>
            <a:ext cx="10470236" cy="38349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6139C2-5AB7-4F96-8354-2CAD5D8E5405}"/>
              </a:ext>
            </a:extLst>
          </p:cNvPr>
          <p:cNvSpPr txBox="1"/>
          <p:nvPr/>
        </p:nvSpPr>
        <p:spPr>
          <a:xfrm>
            <a:off x="8911599" y="7795034"/>
            <a:ext cx="3359342" cy="147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133" dirty="0"/>
              <a:t>The Delta has low zooplankton abundance during the winter.</a:t>
            </a:r>
          </a:p>
          <a:p>
            <a:endParaRPr lang="en-US" sz="2607" dirty="0"/>
          </a:p>
        </p:txBody>
      </p:sp>
    </p:spTree>
    <p:extLst>
      <p:ext uri="{BB962C8B-B14F-4D97-AF65-F5344CB8AC3E}">
        <p14:creationId xmlns:p14="http://schemas.microsoft.com/office/powerpoint/2010/main" val="382411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FISH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B8967-20D8-42EC-8E0F-B1A930469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1"/>
          <a:stretch/>
        </p:blipFill>
        <p:spPr>
          <a:xfrm>
            <a:off x="7455438" y="2913471"/>
            <a:ext cx="5281155" cy="3317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1971A2-2C09-49B3-A05C-0CEA9F0B29EE}"/>
              </a:ext>
            </a:extLst>
          </p:cNvPr>
          <p:cNvSpPr txBox="1"/>
          <p:nvPr/>
        </p:nvSpPr>
        <p:spPr>
          <a:xfrm>
            <a:off x="8321978" y="2198208"/>
            <a:ext cx="4704593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Longfin Smelt – Bay study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28EC2-DE99-4E8A-B90C-42E6C012A330}"/>
              </a:ext>
            </a:extLst>
          </p:cNvPr>
          <p:cNvSpPr txBox="1"/>
          <p:nvPr/>
        </p:nvSpPr>
        <p:spPr>
          <a:xfrm>
            <a:off x="8119185" y="6522791"/>
            <a:ext cx="44331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Longfin Smelt are listed as Threatened under CESA and have been in decline since the early 2000s. 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Longfin Smelt are sampled by CDFW’s San Francisco Bay Study’s midwater trawl.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3FC9E4-75DF-4ACB-BAB4-62F86B1B0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18" b="19161"/>
          <a:stretch/>
        </p:blipFill>
        <p:spPr>
          <a:xfrm>
            <a:off x="9737200" y="1475346"/>
            <a:ext cx="1447946" cy="6031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C52A80-D24B-40E5-B1F1-105A3A2CE09D}"/>
              </a:ext>
            </a:extLst>
          </p:cNvPr>
          <p:cNvSpPr txBox="1"/>
          <p:nvPr/>
        </p:nvSpPr>
        <p:spPr>
          <a:xfrm>
            <a:off x="966566" y="2283740"/>
            <a:ext cx="5342902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White Sturgeon – Bay Study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B0FF3-7DCB-462D-94DF-242B37C55B06}"/>
              </a:ext>
            </a:extLst>
          </p:cNvPr>
          <p:cNvSpPr txBox="1"/>
          <p:nvPr/>
        </p:nvSpPr>
        <p:spPr>
          <a:xfrm>
            <a:off x="1201915" y="6365823"/>
            <a:ext cx="36131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White sturgeon support a recreational fishery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Juvenile sturgeon are caught in CDFW’s San Francisco Bay Study’s otter trawl.</a:t>
            </a:r>
          </a:p>
          <a:p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27C36E-F30B-49CF-ADB4-3765AC058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66" y="2771487"/>
            <a:ext cx="4258170" cy="3296494"/>
          </a:xfrm>
          <a:prstGeom prst="rect">
            <a:avLst/>
          </a:prstGeom>
        </p:spPr>
      </p:pic>
      <p:pic>
        <p:nvPicPr>
          <p:cNvPr id="22" name="Picture 4" descr="Image result for white sturgeon">
            <a:extLst>
              <a:ext uri="{FF2B5EF4-FFF2-40B4-BE49-F238E27FC236}">
                <a16:creationId xmlns:a16="http://schemas.microsoft.com/office/drawing/2014/main" id="{111A6A54-7170-4BAD-856C-DAAFFFAE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87" b="89866" l="4114" r="96899">
                        <a14:foregroundMark x1="11076" y1="47094" x2="4114" y2="49627"/>
                        <a14:foregroundMark x1="4114" y1="49627" x2="5253" y2="60060"/>
                        <a14:foregroundMark x1="86646" y1="39046" x2="92722" y2="29061"/>
                        <a14:foregroundMark x1="92722" y1="29061" x2="93354" y2="25633"/>
                        <a14:foregroundMark x1="95063" y1="22355" x2="96899" y2="19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95" y="1277029"/>
            <a:ext cx="2228400" cy="94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5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B250-0696-449F-B9C0-D5D3CDC31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353" y="-316321"/>
            <a:ext cx="8192171" cy="1951298"/>
          </a:xfrm>
        </p:spPr>
        <p:txBody>
          <a:bodyPr>
            <a:normAutofit/>
          </a:bodyPr>
          <a:lstStyle/>
          <a:p>
            <a:r>
              <a:rPr lang="en-US" sz="6600" dirty="0"/>
              <a:t>Recent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79B21-AFC1-4EF2-A5C6-8A63DE3DE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507" y="57436"/>
            <a:ext cx="12992986" cy="862278"/>
          </a:xfrm>
        </p:spPr>
        <p:txBody>
          <a:bodyPr>
            <a:normAutofit/>
          </a:bodyPr>
          <a:lstStyle/>
          <a:p>
            <a:r>
              <a:rPr lang="en-US" sz="2400" dirty="0"/>
              <a:t>Interagency Ecological Program Status &amp; Trends 2017-2018 Winter Season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F046F-36B1-4A1D-B57A-36C703D33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07" y="2915136"/>
            <a:ext cx="4164248" cy="26433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F0BB81-2DAA-43B4-ABCC-301F4603C65D}"/>
              </a:ext>
            </a:extLst>
          </p:cNvPr>
          <p:cNvSpPr txBox="1"/>
          <p:nvPr/>
        </p:nvSpPr>
        <p:spPr>
          <a:xfrm>
            <a:off x="1151750" y="2312022"/>
            <a:ext cx="3711098" cy="6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Delta Smelt - SKT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6D9CC6-7F14-4DCB-B405-D72182187FBB}"/>
              </a:ext>
            </a:extLst>
          </p:cNvPr>
          <p:cNvSpPr txBox="1"/>
          <p:nvPr/>
        </p:nvSpPr>
        <p:spPr>
          <a:xfrm>
            <a:off x="800591" y="5542810"/>
            <a:ext cx="37658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Delta Smelt are ESA listed as Threatened, CESA listed as Endangered and have been in decline since the early 2000s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CDFW’s Spring Kodiak Trawl is designed to monitor adult Delta Smelt from January-March.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944F97-CD84-4114-9F46-071C194E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46" y="1578444"/>
            <a:ext cx="1621159" cy="645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AB71F2-2C20-4E95-BFE4-BF0B34E676C4}"/>
              </a:ext>
            </a:extLst>
          </p:cNvPr>
          <p:cNvSpPr txBox="1"/>
          <p:nvPr/>
        </p:nvSpPr>
        <p:spPr>
          <a:xfrm>
            <a:off x="9721477" y="1666635"/>
            <a:ext cx="3271481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Juvenile Chinook - DJFMP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CF2F7-30B1-4759-809C-8D81FBE71BBC}"/>
              </a:ext>
            </a:extLst>
          </p:cNvPr>
          <p:cNvSpPr txBox="1"/>
          <p:nvPr/>
        </p:nvSpPr>
        <p:spPr>
          <a:xfrm>
            <a:off x="5315998" y="1873388"/>
            <a:ext cx="3711098" cy="1113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19" b="1" dirty="0"/>
              <a:t>Winter-Run Chinook - RBDD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55432-DFCA-4749-A90B-06CC23BF13B7}"/>
              </a:ext>
            </a:extLst>
          </p:cNvPr>
          <p:cNvSpPr txBox="1"/>
          <p:nvPr/>
        </p:nvSpPr>
        <p:spPr>
          <a:xfrm>
            <a:off x="9721477" y="5884768"/>
            <a:ext cx="3897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USFWS’s Delta Juvenile Fish Monitoring Program runs beach seines to show landscape patterns of juvenile Chinook Salmon.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Researchers use these patterns to determine differences in salmon life-history.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9362B-DC9A-4DB7-AD33-45B021A8E64C}"/>
              </a:ext>
            </a:extLst>
          </p:cNvPr>
          <p:cNvSpPr txBox="1"/>
          <p:nvPr/>
        </p:nvSpPr>
        <p:spPr>
          <a:xfrm>
            <a:off x="5067956" y="5735645"/>
            <a:ext cx="38979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Juvenile Chinook pass Red Bluff Diversion Dam as they migrate from spawning grounds to the ocean.</a:t>
            </a:r>
          </a:p>
          <a:p>
            <a:pPr marL="406405" indent="-406405">
              <a:buFont typeface="Arial" panose="020B0604020202020204" pitchFamily="34" charset="0"/>
              <a:buChar char="•"/>
            </a:pPr>
            <a:r>
              <a:rPr lang="en-US" sz="2000" dirty="0"/>
              <a:t>Sampling at the dam provides an estimate of production in the upper watershed.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68484B-73D2-464C-9EBA-6AB31F0FE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46" y="2882194"/>
            <a:ext cx="4447756" cy="28787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423E21-8229-4C54-96FC-7632C9255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317" y="2988265"/>
            <a:ext cx="3529467" cy="25545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AE4D102-3A88-4232-9826-92273C624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0434" y="2312022"/>
            <a:ext cx="1552515" cy="3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D496D98813D4DBEDE643E5807C583" ma:contentTypeVersion="10" ma:contentTypeDescription="Create a new document." ma:contentTypeScope="" ma:versionID="f70dc900201e4f91fd7f1b7c6e5e96bc">
  <xsd:schema xmlns:xsd="http://www.w3.org/2001/XMLSchema" xmlns:xs="http://www.w3.org/2001/XMLSchema" xmlns:p="http://schemas.microsoft.com/office/2006/metadata/properties" xmlns:ns1="http://schemas.microsoft.com/sharepoint/v3" xmlns:ns3="d8e3e477-4a6b-4f2c-bc61-5e11693be0f9" targetNamespace="http://schemas.microsoft.com/office/2006/metadata/properties" ma:root="true" ma:fieldsID="551e6a62a1345ad5670b0f55e5c5fd75" ns1:_="" ns3:_="">
    <xsd:import namespace="http://schemas.microsoft.com/sharepoint/v3"/>
    <xsd:import namespace="d8e3e477-4a6b-4f2c-bc61-5e11693be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3e477-4a6b-4f2c-bc61-5e11693be0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BEF59-2155-4487-981E-A05FB8C22B37}">
  <ds:schemaRefs>
    <ds:schemaRef ds:uri="http://purl.org/dc/elements/1.1/"/>
    <ds:schemaRef ds:uri="http://schemas.microsoft.com/office/2006/metadata/properties"/>
    <ds:schemaRef ds:uri="d8e3e477-4a6b-4f2c-bc61-5e11693be0f9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0170408-CC8E-468E-A90D-A6EAD2AFF0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151940-15AD-4B32-B42A-28A8F07F7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8e3e477-4a6b-4f2c-bc61-5e11693be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1809</TotalTime>
  <Words>765</Words>
  <Application>Microsoft Office PowerPoint</Application>
  <PresentationFormat>Custom</PresentationFormat>
  <Paragraphs>92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Winter 2017-2018  IEP Status and Trends Report</vt:lpstr>
      <vt:lpstr>Secchi Depth</vt:lpstr>
      <vt:lpstr>Temperature</vt:lpstr>
      <vt:lpstr>Chlorophyll</vt:lpstr>
      <vt:lpstr>Zooplankton</vt:lpstr>
      <vt:lpstr>FISH</vt:lpstr>
      <vt:lpstr>Recent Trends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Pablo Bay</dc:title>
  <dc:creator>Hartman, Rosemary@DWR</dc:creator>
  <cp:lastModifiedBy>Hartman, Rosemary@DWR</cp:lastModifiedBy>
  <cp:revision>16</cp:revision>
  <dcterms:created xsi:type="dcterms:W3CDTF">2019-07-18T14:53:59Z</dcterms:created>
  <dcterms:modified xsi:type="dcterms:W3CDTF">2019-09-05T15:08:56Z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0x010100C65D496D98813D4DBEDE643E5807C583</vt:lpwstr>
  </property>
</Properties>
</file>